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6576000" cy="27432000"/>
  <p:notesSz cx="6858000" cy="9144000"/>
  <p:defaultTextStyle>
    <a:defPPr>
      <a:defRPr lang="en-US"/>
    </a:defPPr>
    <a:lvl1pPr marL="0" algn="l" defTabSz="2239188" rtl="0" eaLnBrk="1" latinLnBrk="0" hangingPunct="1">
      <a:defRPr sz="4428" kern="1200">
        <a:solidFill>
          <a:schemeClr val="tx1"/>
        </a:solidFill>
        <a:latin typeface="+mn-lt"/>
        <a:ea typeface="+mn-ea"/>
        <a:cs typeface="+mn-cs"/>
      </a:defRPr>
    </a:lvl1pPr>
    <a:lvl2pPr marL="1119594" algn="l" defTabSz="2239188" rtl="0" eaLnBrk="1" latinLnBrk="0" hangingPunct="1">
      <a:defRPr sz="4428" kern="1200">
        <a:solidFill>
          <a:schemeClr val="tx1"/>
        </a:solidFill>
        <a:latin typeface="+mn-lt"/>
        <a:ea typeface="+mn-ea"/>
        <a:cs typeface="+mn-cs"/>
      </a:defRPr>
    </a:lvl2pPr>
    <a:lvl3pPr marL="2239188" algn="l" defTabSz="2239188" rtl="0" eaLnBrk="1" latinLnBrk="0" hangingPunct="1">
      <a:defRPr sz="4428" kern="1200">
        <a:solidFill>
          <a:schemeClr val="tx1"/>
        </a:solidFill>
        <a:latin typeface="+mn-lt"/>
        <a:ea typeface="+mn-ea"/>
        <a:cs typeface="+mn-cs"/>
      </a:defRPr>
    </a:lvl3pPr>
    <a:lvl4pPr marL="3358783" algn="l" defTabSz="2239188" rtl="0" eaLnBrk="1" latinLnBrk="0" hangingPunct="1">
      <a:defRPr sz="4428" kern="1200">
        <a:solidFill>
          <a:schemeClr val="tx1"/>
        </a:solidFill>
        <a:latin typeface="+mn-lt"/>
        <a:ea typeface="+mn-ea"/>
        <a:cs typeface="+mn-cs"/>
      </a:defRPr>
    </a:lvl4pPr>
    <a:lvl5pPr marL="4478377" algn="l" defTabSz="2239188" rtl="0" eaLnBrk="1" latinLnBrk="0" hangingPunct="1">
      <a:defRPr sz="4428" kern="1200">
        <a:solidFill>
          <a:schemeClr val="tx1"/>
        </a:solidFill>
        <a:latin typeface="+mn-lt"/>
        <a:ea typeface="+mn-ea"/>
        <a:cs typeface="+mn-cs"/>
      </a:defRPr>
    </a:lvl5pPr>
    <a:lvl6pPr marL="5597972" algn="l" defTabSz="2239188" rtl="0" eaLnBrk="1" latinLnBrk="0" hangingPunct="1">
      <a:defRPr sz="4428" kern="1200">
        <a:solidFill>
          <a:schemeClr val="tx1"/>
        </a:solidFill>
        <a:latin typeface="+mn-lt"/>
        <a:ea typeface="+mn-ea"/>
        <a:cs typeface="+mn-cs"/>
      </a:defRPr>
    </a:lvl6pPr>
    <a:lvl7pPr marL="6717566" algn="l" defTabSz="2239188" rtl="0" eaLnBrk="1" latinLnBrk="0" hangingPunct="1">
      <a:defRPr sz="4428" kern="1200">
        <a:solidFill>
          <a:schemeClr val="tx1"/>
        </a:solidFill>
        <a:latin typeface="+mn-lt"/>
        <a:ea typeface="+mn-ea"/>
        <a:cs typeface="+mn-cs"/>
      </a:defRPr>
    </a:lvl7pPr>
    <a:lvl8pPr marL="7837160" algn="l" defTabSz="2239188" rtl="0" eaLnBrk="1" latinLnBrk="0" hangingPunct="1">
      <a:defRPr sz="4428" kern="1200">
        <a:solidFill>
          <a:schemeClr val="tx1"/>
        </a:solidFill>
        <a:latin typeface="+mn-lt"/>
        <a:ea typeface="+mn-ea"/>
        <a:cs typeface="+mn-cs"/>
      </a:defRPr>
    </a:lvl8pPr>
    <a:lvl9pPr marL="8956754" algn="l" defTabSz="2239188" rtl="0" eaLnBrk="1" latinLnBrk="0" hangingPunct="1">
      <a:defRPr sz="44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61"/>
    <p:restoredTop sz="96911"/>
  </p:normalViewPr>
  <p:slideViewPr>
    <p:cSldViewPr>
      <p:cViewPr>
        <p:scale>
          <a:sx n="61" d="100"/>
          <a:sy n="61" d="100"/>
        </p:scale>
        <p:origin x="680" y="-1056"/>
      </p:cViewPr>
      <p:guideLst>
        <p:guide orient="horz" pos="8640"/>
        <p:guide pos="115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6/17/19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6576000" cy="274320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133"/>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36576000" cy="274320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9980" rtl="0" eaLnBrk="1" latinLnBrk="0" hangingPunct="1">
        <a:spcBef>
          <a:spcPct val="0"/>
        </a:spcBef>
        <a:buNone/>
        <a:defRPr sz="10133" kern="1200">
          <a:solidFill>
            <a:schemeClr val="tx1"/>
          </a:solidFill>
          <a:latin typeface="+mj-lt"/>
          <a:ea typeface="+mj-ea"/>
          <a:cs typeface="+mj-cs"/>
        </a:defRPr>
      </a:lvl1pPr>
    </p:titleStyle>
    <p:bodyStyle>
      <a:lvl1pPr marL="783744" indent="-783744" algn="l" defTabSz="2089980" rtl="0" eaLnBrk="1" latinLnBrk="0" hangingPunct="1">
        <a:spcBef>
          <a:spcPct val="20000"/>
        </a:spcBef>
        <a:buFont typeface="Arial" pitchFamily="34" charset="0"/>
        <a:buChar char="•"/>
        <a:defRPr sz="7333" kern="1200">
          <a:solidFill>
            <a:schemeClr val="tx1"/>
          </a:solidFill>
          <a:latin typeface="+mn-lt"/>
          <a:ea typeface="+mn-ea"/>
          <a:cs typeface="+mn-cs"/>
        </a:defRPr>
      </a:lvl1pPr>
      <a:lvl2pPr marL="1698110" indent="-653119" algn="l" defTabSz="2089980" rtl="0" eaLnBrk="1" latinLnBrk="0" hangingPunct="1">
        <a:spcBef>
          <a:spcPct val="20000"/>
        </a:spcBef>
        <a:buFont typeface="Arial" pitchFamily="34" charset="0"/>
        <a:buChar char="–"/>
        <a:defRPr sz="6400" kern="1200">
          <a:solidFill>
            <a:schemeClr val="tx1"/>
          </a:solidFill>
          <a:latin typeface="+mn-lt"/>
          <a:ea typeface="+mn-ea"/>
          <a:cs typeface="+mn-cs"/>
        </a:defRPr>
      </a:lvl2pPr>
      <a:lvl3pPr marL="2612477" indent="-522496" algn="l" defTabSz="2089980" rtl="0" eaLnBrk="1" latinLnBrk="0" hangingPunct="1">
        <a:spcBef>
          <a:spcPct val="20000"/>
        </a:spcBef>
        <a:buFont typeface="Arial" pitchFamily="34" charset="0"/>
        <a:buChar char="•"/>
        <a:defRPr sz="5467" kern="1200">
          <a:solidFill>
            <a:schemeClr val="tx1"/>
          </a:solidFill>
          <a:latin typeface="+mn-lt"/>
          <a:ea typeface="+mn-ea"/>
          <a:cs typeface="+mn-cs"/>
        </a:defRPr>
      </a:lvl3pPr>
      <a:lvl4pPr marL="365746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4pPr>
      <a:lvl5pPr marL="470245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5pPr>
      <a:lvl6pPr marL="574744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6pPr>
      <a:lvl7pPr marL="679243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7pPr>
      <a:lvl8pPr marL="7837428"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8pPr>
      <a:lvl9pPr marL="8882419"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9pPr>
    </p:bodyStyle>
    <p:otherStyle>
      <a:defPPr>
        <a:defRPr lang="en-US"/>
      </a:defPPr>
      <a:lvl1pPr marL="0" algn="l" defTabSz="2089980" rtl="0" eaLnBrk="1" latinLnBrk="0" hangingPunct="1">
        <a:defRPr sz="4133" kern="1200">
          <a:solidFill>
            <a:schemeClr val="tx1"/>
          </a:solidFill>
          <a:latin typeface="+mn-lt"/>
          <a:ea typeface="+mn-ea"/>
          <a:cs typeface="+mn-cs"/>
        </a:defRPr>
      </a:lvl1pPr>
      <a:lvl2pPr marL="1044991" algn="l" defTabSz="2089980" rtl="0" eaLnBrk="1" latinLnBrk="0" hangingPunct="1">
        <a:defRPr sz="4133" kern="1200">
          <a:solidFill>
            <a:schemeClr val="tx1"/>
          </a:solidFill>
          <a:latin typeface="+mn-lt"/>
          <a:ea typeface="+mn-ea"/>
          <a:cs typeface="+mn-cs"/>
        </a:defRPr>
      </a:lvl2pPr>
      <a:lvl3pPr marL="2089980" algn="l" defTabSz="2089980" rtl="0" eaLnBrk="1" latinLnBrk="0" hangingPunct="1">
        <a:defRPr sz="4133" kern="1200">
          <a:solidFill>
            <a:schemeClr val="tx1"/>
          </a:solidFill>
          <a:latin typeface="+mn-lt"/>
          <a:ea typeface="+mn-ea"/>
          <a:cs typeface="+mn-cs"/>
        </a:defRPr>
      </a:lvl3pPr>
      <a:lvl4pPr marL="3134973" algn="l" defTabSz="2089980" rtl="0" eaLnBrk="1" latinLnBrk="0" hangingPunct="1">
        <a:defRPr sz="4133" kern="1200">
          <a:solidFill>
            <a:schemeClr val="tx1"/>
          </a:solidFill>
          <a:latin typeface="+mn-lt"/>
          <a:ea typeface="+mn-ea"/>
          <a:cs typeface="+mn-cs"/>
        </a:defRPr>
      </a:lvl4pPr>
      <a:lvl5pPr marL="4179962" algn="l" defTabSz="2089980" rtl="0" eaLnBrk="1" latinLnBrk="0" hangingPunct="1">
        <a:defRPr sz="4133" kern="1200">
          <a:solidFill>
            <a:schemeClr val="tx1"/>
          </a:solidFill>
          <a:latin typeface="+mn-lt"/>
          <a:ea typeface="+mn-ea"/>
          <a:cs typeface="+mn-cs"/>
        </a:defRPr>
      </a:lvl5pPr>
      <a:lvl6pPr marL="5224953" algn="l" defTabSz="2089980" rtl="0" eaLnBrk="1" latinLnBrk="0" hangingPunct="1">
        <a:defRPr sz="4133" kern="1200">
          <a:solidFill>
            <a:schemeClr val="tx1"/>
          </a:solidFill>
          <a:latin typeface="+mn-lt"/>
          <a:ea typeface="+mn-ea"/>
          <a:cs typeface="+mn-cs"/>
        </a:defRPr>
      </a:lvl6pPr>
      <a:lvl7pPr marL="6269943" algn="l" defTabSz="2089980" rtl="0" eaLnBrk="1" latinLnBrk="0" hangingPunct="1">
        <a:defRPr sz="4133" kern="1200">
          <a:solidFill>
            <a:schemeClr val="tx1"/>
          </a:solidFill>
          <a:latin typeface="+mn-lt"/>
          <a:ea typeface="+mn-ea"/>
          <a:cs typeface="+mn-cs"/>
        </a:defRPr>
      </a:lvl7pPr>
      <a:lvl8pPr marL="7314933" algn="l" defTabSz="2089980" rtl="0" eaLnBrk="1" latinLnBrk="0" hangingPunct="1">
        <a:defRPr sz="4133" kern="1200">
          <a:solidFill>
            <a:schemeClr val="tx1"/>
          </a:solidFill>
          <a:latin typeface="+mn-lt"/>
          <a:ea typeface="+mn-ea"/>
          <a:cs typeface="+mn-cs"/>
        </a:defRPr>
      </a:lvl8pPr>
      <a:lvl9pPr marL="8359923" algn="l" defTabSz="2089980" rtl="0" eaLnBrk="1" latinLnBrk="0" hangingPunct="1">
        <a:defRPr sz="4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shigen.nig.ac.jp/ecoli/strain/" TargetMode="External"/><Relationship Id="rId1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doi.org/10.1021/acssynbio.7b00296" TargetMode="External"/><Relationship Id="rId17" Type="http://schemas.openxmlformats.org/officeDocument/2006/relationships/hyperlink" Target="mailto:Neeraj.kumar@pnnl.gov" TargetMode="External"/><Relationship Id="rId2" Type="http://schemas.openxmlformats.org/officeDocument/2006/relationships/notesSlide" Target="../notesSlides/notesSlide1.xml"/><Relationship Id="rId16" Type="http://schemas.openxmlformats.org/officeDocument/2006/relationships/image" Target="../media/image16.emf"/><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38/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3243050" y="2119733"/>
            <a:ext cx="7138589" cy="13624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3"/>
          </a:p>
        </p:txBody>
      </p:sp>
      <p:sp>
        <p:nvSpPr>
          <p:cNvPr id="7" name="TextBox 6"/>
          <p:cNvSpPr txBox="1"/>
          <p:nvPr/>
        </p:nvSpPr>
        <p:spPr>
          <a:xfrm>
            <a:off x="2348124" y="54099"/>
            <a:ext cx="27938739" cy="4278094"/>
          </a:xfrm>
          <a:prstGeom prst="rect">
            <a:avLst/>
          </a:prstGeom>
          <a:noFill/>
        </p:spPr>
        <p:txBody>
          <a:bodyPr wrap="none" lIns="0" rIns="0" bIns="0" rtlCol="0">
            <a:spAutoFit/>
          </a:bodyPr>
          <a:lstStyle/>
          <a:p>
            <a:r>
              <a:rPr lang="en-US" sz="10666" b="1" dirty="0">
                <a:solidFill>
                  <a:schemeClr val="bg1"/>
                </a:solidFill>
                <a:latin typeface="Arial"/>
                <a:cs typeface="Arial"/>
              </a:rPr>
              <a:t>Optimal Protein Reclamation with </a:t>
            </a:r>
            <a:r>
              <a:rPr lang="en-US" sz="10666" b="1" dirty="0" err="1">
                <a:solidFill>
                  <a:schemeClr val="bg1"/>
                </a:solidFill>
                <a:latin typeface="Courier New" panose="02070309020205020404" pitchFamily="49" charset="0"/>
                <a:cs typeface="Courier New" panose="02070309020205020404" pitchFamily="49" charset="0"/>
              </a:rPr>
              <a:t>MaxMass</a:t>
            </a:r>
            <a:endParaRPr lang="en-US" sz="10666" b="1" dirty="0">
              <a:solidFill>
                <a:schemeClr val="bg1"/>
              </a:solidFill>
              <a:latin typeface="Courier New" panose="02070309020205020404" pitchFamily="49" charset="0"/>
              <a:cs typeface="Courier New" panose="02070309020205020404" pitchFamily="49" charset="0"/>
            </a:endParaRPr>
          </a:p>
          <a:p>
            <a:r>
              <a:rPr lang="en-US" sz="4800" b="1" dirty="0">
                <a:solidFill>
                  <a:schemeClr val="bg1"/>
                </a:solidFill>
                <a:latin typeface="Arial"/>
                <a:cs typeface="Arial"/>
              </a:rPr>
              <a:t>Making Room for Bioproduction via Intelligent Reduction of the Host Proteome </a:t>
            </a:r>
          </a:p>
          <a:p>
            <a:endParaRPr lang="en-US" sz="4267" dirty="0">
              <a:solidFill>
                <a:schemeClr val="bg1"/>
              </a:solidFill>
              <a:latin typeface="Arial"/>
              <a:cs typeface="Arial"/>
            </a:endParaRPr>
          </a:p>
          <a:p>
            <a:r>
              <a:rPr lang="en-US" sz="4267" dirty="0">
                <a:solidFill>
                  <a:schemeClr val="bg1"/>
                </a:solidFill>
                <a:latin typeface="Arial"/>
                <a:cs typeface="Arial"/>
              </a:rPr>
              <a:t>Neeraj Kumar</a:t>
            </a:r>
            <a:r>
              <a:rPr lang="en-US" sz="4267" baseline="30000" dirty="0">
                <a:solidFill>
                  <a:schemeClr val="bg1"/>
                </a:solidFill>
                <a:latin typeface="Arial"/>
                <a:cs typeface="Arial"/>
              </a:rPr>
              <a:t>1</a:t>
            </a:r>
            <a:r>
              <a:rPr lang="en-US" sz="4267" dirty="0">
                <a:solidFill>
                  <a:schemeClr val="bg1"/>
                </a:solidFill>
                <a:latin typeface="Arial"/>
                <a:cs typeface="Arial"/>
              </a:rPr>
              <a:t>, Jeremy Zucker</a:t>
            </a:r>
            <a:r>
              <a:rPr lang="en-US" sz="4267" baseline="30000" dirty="0">
                <a:solidFill>
                  <a:schemeClr val="bg1"/>
                </a:solidFill>
                <a:latin typeface="Arial"/>
                <a:cs typeface="Arial"/>
              </a:rPr>
              <a:t>1</a:t>
            </a:r>
            <a:r>
              <a:rPr lang="en-US" sz="4267" dirty="0">
                <a:solidFill>
                  <a:schemeClr val="bg1"/>
                </a:solidFill>
                <a:latin typeface="Arial"/>
                <a:cs typeface="Arial"/>
              </a:rPr>
              <a:t>, Joseph Cottam</a:t>
            </a:r>
            <a:r>
              <a:rPr lang="en-US" sz="4267" baseline="30000" dirty="0">
                <a:solidFill>
                  <a:schemeClr val="bg1"/>
                </a:solidFill>
                <a:latin typeface="Arial"/>
                <a:cs typeface="Arial"/>
              </a:rPr>
              <a:t>2</a:t>
            </a:r>
            <a:r>
              <a:rPr lang="en-US" sz="4267" dirty="0">
                <a:solidFill>
                  <a:schemeClr val="bg1"/>
                </a:solidFill>
                <a:latin typeface="Arial"/>
                <a:cs typeface="Arial"/>
              </a:rPr>
              <a:t>, Jeremy Teuton</a:t>
            </a:r>
            <a:r>
              <a:rPr lang="en-US" sz="4267" baseline="30000" dirty="0">
                <a:solidFill>
                  <a:schemeClr val="bg1"/>
                </a:solidFill>
                <a:latin typeface="Arial"/>
                <a:cs typeface="Arial"/>
              </a:rPr>
              <a:t>1</a:t>
            </a:r>
            <a:r>
              <a:rPr lang="en-US" sz="4267" dirty="0">
                <a:solidFill>
                  <a:schemeClr val="bg1"/>
                </a:solidFill>
                <a:latin typeface="Arial"/>
                <a:cs typeface="Arial"/>
              </a:rPr>
              <a:t>, Robert Egbert</a:t>
            </a:r>
            <a:r>
              <a:rPr lang="en-US" sz="4267" baseline="30000" dirty="0">
                <a:solidFill>
                  <a:schemeClr val="bg1"/>
                </a:solidFill>
                <a:latin typeface="Arial"/>
                <a:cs typeface="Arial"/>
              </a:rPr>
              <a:t>1</a:t>
            </a:r>
            <a:endParaRPr lang="en-US" sz="4267" dirty="0">
              <a:solidFill>
                <a:schemeClr val="bg1"/>
              </a:solidFill>
              <a:latin typeface="Arial"/>
              <a:cs typeface="Arial"/>
            </a:endParaRPr>
          </a:p>
          <a:p>
            <a:r>
              <a:rPr lang="en-US" sz="3500" baseline="30000" dirty="0">
                <a:solidFill>
                  <a:schemeClr val="bg1"/>
                </a:solidFill>
                <a:latin typeface="Arial"/>
                <a:cs typeface="Arial"/>
              </a:rPr>
              <a:t>1</a:t>
            </a:r>
            <a:r>
              <a:rPr lang="en-US" sz="3500" dirty="0">
                <a:solidFill>
                  <a:schemeClr val="bg1"/>
                </a:solidFill>
                <a:latin typeface="Arial"/>
                <a:cs typeface="Arial"/>
              </a:rPr>
              <a:t>Biological Science Division, </a:t>
            </a:r>
            <a:r>
              <a:rPr lang="en-US" sz="3500" baseline="30000" dirty="0">
                <a:solidFill>
                  <a:schemeClr val="bg1"/>
                </a:solidFill>
                <a:latin typeface="Arial"/>
                <a:cs typeface="Arial"/>
              </a:rPr>
              <a:t>2</a:t>
            </a:r>
            <a:r>
              <a:rPr lang="en-US" sz="3500" dirty="0">
                <a:solidFill>
                  <a:schemeClr val="bg1"/>
                </a:solidFill>
                <a:latin typeface="Arial"/>
                <a:cs typeface="Arial"/>
              </a:rPr>
              <a:t>Visual Analytics, Pacific Northwest National Laboratory, Richland WA. </a:t>
            </a:r>
          </a:p>
        </p:txBody>
      </p:sp>
      <p:sp>
        <p:nvSpPr>
          <p:cNvPr id="8" name="TextBox 7"/>
          <p:cNvSpPr txBox="1"/>
          <p:nvPr/>
        </p:nvSpPr>
        <p:spPr>
          <a:xfrm>
            <a:off x="213001" y="5586525"/>
            <a:ext cx="9323773" cy="830997"/>
          </a:xfrm>
          <a:prstGeom prst="rect">
            <a:avLst/>
          </a:prstGeom>
          <a:noFill/>
        </p:spPr>
        <p:txBody>
          <a:bodyPr wrap="square" rtlCol="0">
            <a:spAutoFit/>
          </a:bodyPr>
          <a:lstStyle/>
          <a:p>
            <a:r>
              <a:rPr lang="en-US" sz="4800" b="1" dirty="0">
                <a:solidFill>
                  <a:schemeClr val="accent6">
                    <a:lumMod val="75000"/>
                  </a:schemeClr>
                </a:solidFill>
              </a:rPr>
              <a:t>Introduction/Motivation:</a:t>
            </a:r>
          </a:p>
        </p:txBody>
      </p:sp>
      <p:sp>
        <p:nvSpPr>
          <p:cNvPr id="9" name="TextBox 8"/>
          <p:cNvSpPr txBox="1"/>
          <p:nvPr/>
        </p:nvSpPr>
        <p:spPr>
          <a:xfrm>
            <a:off x="213000" y="12685282"/>
            <a:ext cx="7591626" cy="830997"/>
          </a:xfrm>
          <a:prstGeom prst="rect">
            <a:avLst/>
          </a:prstGeom>
          <a:noFill/>
        </p:spPr>
        <p:txBody>
          <a:bodyPr wrap="square" rtlCol="0">
            <a:spAutoFit/>
          </a:bodyPr>
          <a:lstStyle/>
          <a:p>
            <a:r>
              <a:rPr lang="en-US" sz="4800" b="1" dirty="0">
                <a:solidFill>
                  <a:schemeClr val="accent6">
                    <a:lumMod val="75000"/>
                  </a:schemeClr>
                </a:solidFill>
              </a:rPr>
              <a:t>Methods:</a:t>
            </a:r>
          </a:p>
        </p:txBody>
      </p:sp>
      <p:sp>
        <p:nvSpPr>
          <p:cNvPr id="10" name="TextBox 9"/>
          <p:cNvSpPr txBox="1"/>
          <p:nvPr/>
        </p:nvSpPr>
        <p:spPr>
          <a:xfrm>
            <a:off x="13999186" y="5384785"/>
            <a:ext cx="7264400" cy="830997"/>
          </a:xfrm>
          <a:prstGeom prst="rect">
            <a:avLst/>
          </a:prstGeom>
          <a:noFill/>
        </p:spPr>
        <p:txBody>
          <a:bodyPr wrap="square" rtlCol="0">
            <a:spAutoFit/>
          </a:bodyPr>
          <a:lstStyle/>
          <a:p>
            <a:r>
              <a:rPr lang="en-US" sz="4800" b="1" dirty="0">
                <a:solidFill>
                  <a:schemeClr val="accent6">
                    <a:lumMod val="75000"/>
                  </a:schemeClr>
                </a:solidFill>
              </a:rPr>
              <a:t>Results:  </a:t>
            </a:r>
          </a:p>
        </p:txBody>
      </p:sp>
      <p:sp>
        <p:nvSpPr>
          <p:cNvPr id="11" name="TextBox 10"/>
          <p:cNvSpPr txBox="1"/>
          <p:nvPr/>
        </p:nvSpPr>
        <p:spPr>
          <a:xfrm>
            <a:off x="14046384" y="17195776"/>
            <a:ext cx="7932563" cy="830997"/>
          </a:xfrm>
          <a:prstGeom prst="rect">
            <a:avLst/>
          </a:prstGeom>
          <a:noFill/>
        </p:spPr>
        <p:txBody>
          <a:bodyPr wrap="square" rtlCol="0">
            <a:spAutoFit/>
          </a:bodyPr>
          <a:lstStyle/>
          <a:p>
            <a:r>
              <a:rPr lang="en-US" sz="4800" b="1" dirty="0">
                <a:solidFill>
                  <a:schemeClr val="accent6">
                    <a:lumMod val="75000"/>
                  </a:schemeClr>
                </a:solidFill>
              </a:rPr>
              <a:t>Discussion/Future Work:  </a:t>
            </a:r>
          </a:p>
        </p:txBody>
      </p:sp>
      <p:sp>
        <p:nvSpPr>
          <p:cNvPr id="32" name="TextBox 31"/>
          <p:cNvSpPr txBox="1"/>
          <p:nvPr/>
        </p:nvSpPr>
        <p:spPr>
          <a:xfrm>
            <a:off x="185956" y="6448300"/>
            <a:ext cx="13252923" cy="6001643"/>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an algorithm for iterative reduction of the host proteome without replacement.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3">
            <a:extLst>
              <a:ext uri="{28A0092B-C50C-407E-A947-70E740481C1C}">
                <a14:useLocalDpi xmlns:a14="http://schemas.microsoft.com/office/drawing/2010/main" val="0"/>
              </a:ext>
            </a:extLst>
          </a:blip>
          <a:srcRect l="1" r="-2519" b="72113"/>
          <a:stretch/>
        </p:blipFill>
        <p:spPr>
          <a:xfrm>
            <a:off x="16256" y="18863999"/>
            <a:ext cx="14191489" cy="2596913"/>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4"/>
          <a:stretch>
            <a:fillRect/>
          </a:stretch>
        </p:blipFill>
        <p:spPr>
          <a:xfrm>
            <a:off x="3125045" y="12817761"/>
            <a:ext cx="10489356" cy="242224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25501601" y="12138422"/>
            <a:ext cx="9873727" cy="5180777"/>
          </a:xfrm>
          <a:prstGeom prst="rect">
            <a:avLst/>
          </a:prstGeom>
          <a:noFill/>
        </p:spPr>
        <p:txBody>
          <a:bodyPr wrap="square" rtlCol="0">
            <a:spAutoFit/>
          </a:bodyPr>
          <a:lstStyle/>
          <a:p>
            <a:r>
              <a:rPr lang="en-US" sz="3733" b="1" dirty="0" err="1">
                <a:latin typeface="Courier New" panose="02070309020205020404" pitchFamily="49" charset="0"/>
                <a:cs typeface="Courier New" panose="02070309020205020404" pitchFamily="49" charset="0"/>
              </a:rPr>
              <a:t>MaxMass</a:t>
            </a:r>
            <a:r>
              <a:rPr lang="en-US" sz="3733" b="1" dirty="0"/>
              <a:t> predicts 27% protein reclamation with 10 knockouts</a:t>
            </a:r>
          </a:p>
          <a:p>
            <a:r>
              <a:rPr lang="en-US" sz="3200" dirty="0"/>
              <a:t>Applied </a:t>
            </a:r>
            <a:r>
              <a:rPr lang="en-US" sz="3200" dirty="0" err="1">
                <a:latin typeface="Courier New" panose="02070309020205020404" pitchFamily="49" charset="0"/>
                <a:cs typeface="Courier New" panose="02070309020205020404" pitchFamily="49" charset="0"/>
              </a:rPr>
              <a:t>MaxMass</a:t>
            </a:r>
            <a:r>
              <a:rPr lang="en-US" sz="3200" dirty="0"/>
              <a:t> using the protein expression from wild-type E. coli strain W3110 under minimal media [5] in order to predict which gene knockouts would result in the largest amount of protein reclamation. The results of </a:t>
            </a:r>
            <a:r>
              <a:rPr lang="en-US" sz="3200" dirty="0" err="1">
                <a:latin typeface="Courier New" panose="02070309020205020404" pitchFamily="49" charset="0"/>
                <a:cs typeface="Courier New" panose="02070309020205020404" pitchFamily="49" charset="0"/>
              </a:rPr>
              <a:t>MaxMass</a:t>
            </a:r>
            <a:r>
              <a:rPr lang="en-US" sz="3200" dirty="0"/>
              <a:t> are displayed in the figures above. We predict that 27% of the total protein mass (48 </a:t>
            </a:r>
            <a:r>
              <a:rPr lang="en-US" sz="3200" dirty="0" err="1"/>
              <a:t>fg</a:t>
            </a:r>
            <a:r>
              <a:rPr lang="en-US" sz="3200" dirty="0"/>
              <a:t> protein/cell out of 180 </a:t>
            </a:r>
            <a:r>
              <a:rPr lang="en-US" sz="3200" dirty="0" err="1"/>
              <a:t>fg</a:t>
            </a:r>
            <a:r>
              <a:rPr lang="en-US" sz="32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000" y="6258289"/>
            <a:ext cx="3923323" cy="3923323"/>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4100786" y="12244886"/>
            <a:ext cx="11373023" cy="4688335"/>
          </a:xfrm>
          <a:prstGeom prst="rect">
            <a:avLst/>
          </a:prstGeom>
          <a:noFill/>
        </p:spPr>
        <p:txBody>
          <a:bodyPr wrap="square" rtlCol="0">
            <a:spAutoFit/>
          </a:bodyPr>
          <a:lstStyle/>
          <a:p>
            <a:r>
              <a:rPr lang="en-US" sz="3733" b="1" dirty="0"/>
              <a:t>Protein expression of previous strains tends to overestimate subsequent KO protein expression</a:t>
            </a:r>
          </a:p>
          <a:p>
            <a:r>
              <a:rPr lang="en-US" sz="32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9602749" y="6245230"/>
            <a:ext cx="5588000" cy="555936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20175629" y="7333174"/>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22947922" y="7315957"/>
            <a:ext cx="1730130" cy="707694"/>
          </a:xfrm>
          <a:prstGeom prst="rect">
            <a:avLst/>
          </a:prstGeom>
        </p:spPr>
        <p:txBody>
          <a:bodyPr wrap="square">
            <a:spAutoFit/>
          </a:bodyPr>
          <a:lstStyle/>
          <a:p>
            <a:r>
              <a:rPr lang="en-US" sz="1333" dirty="0"/>
              <a:t>Overpredicted: 60% </a:t>
            </a:r>
          </a:p>
          <a:p>
            <a:r>
              <a:rPr lang="en-US" sz="1333" dirty="0"/>
              <a:t>Underpredicted: 40% </a:t>
            </a:r>
          </a:p>
          <a:p>
            <a:r>
              <a:rPr lang="en-US" sz="1333"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20062771" y="9980342"/>
            <a:ext cx="1730130" cy="707694"/>
          </a:xfrm>
          <a:prstGeom prst="rect">
            <a:avLst/>
          </a:prstGeom>
        </p:spPr>
        <p:txBody>
          <a:bodyPr wrap="square">
            <a:spAutoFit/>
          </a:bodyPr>
          <a:lstStyle/>
          <a:p>
            <a:r>
              <a:rPr lang="en-US" sz="1333" dirty="0"/>
              <a:t>Overpredicted: 51% </a:t>
            </a:r>
          </a:p>
          <a:p>
            <a:r>
              <a:rPr lang="en-US" sz="1333" dirty="0"/>
              <a:t>Underpredicted: 49% </a:t>
            </a:r>
          </a:p>
          <a:p>
            <a:r>
              <a:rPr lang="en-US" sz="1333"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22845875" y="10007786"/>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10355" y="6283707"/>
            <a:ext cx="5588000" cy="5588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4100788" y="18088135"/>
            <a:ext cx="21274541" cy="3539430"/>
          </a:xfrm>
          <a:prstGeom prst="rect">
            <a:avLst/>
          </a:prstGeom>
        </p:spPr>
        <p:txBody>
          <a:bodyPr wrap="square">
            <a:spAutoFit/>
          </a:bodyPr>
          <a:lstStyle/>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Knocking out the most highly expressed proteins can result in new highly expressed proteins.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3200" kern="0" dirty="0" err="1">
                <a:solidFill>
                  <a:prstClr val="black"/>
                </a:solidFill>
                <a:latin typeface="Courier New" panose="02070309020205020404" pitchFamily="49" charset="0"/>
                <a:cs typeface="Courier New" panose="02070309020205020404" pitchFamily="49" charset="0"/>
              </a:rPr>
              <a:t>MaxMass</a:t>
            </a:r>
            <a:r>
              <a:rPr lang="en-US" sz="3200" kern="0" dirty="0">
                <a:solidFill>
                  <a:prstClr val="black"/>
                </a:solidFill>
              </a:rPr>
              <a:t> to other organisms such as </a:t>
            </a:r>
            <a:r>
              <a:rPr lang="en-US" sz="3200" i="1" kern="0" dirty="0">
                <a:solidFill>
                  <a:prstClr val="black"/>
                </a:solidFill>
              </a:rPr>
              <a:t>Pseudomonas </a:t>
            </a:r>
            <a:r>
              <a:rPr lang="en-US" sz="3200" i="1" kern="0" dirty="0" err="1">
                <a:solidFill>
                  <a:prstClr val="black"/>
                </a:solidFill>
              </a:rPr>
              <a:t>flourescens</a:t>
            </a:r>
            <a:r>
              <a:rPr lang="en-US" sz="3200" i="1" kern="0" dirty="0">
                <a:solidFill>
                  <a:prstClr val="black"/>
                </a:solidFill>
              </a:rPr>
              <a:t>, </a:t>
            </a:r>
            <a:r>
              <a:rPr lang="en-US" sz="3200" i="1" kern="0" dirty="0" err="1">
                <a:solidFill>
                  <a:prstClr val="black"/>
                </a:solidFill>
              </a:rPr>
              <a:t>Shewanella</a:t>
            </a:r>
            <a:r>
              <a:rPr lang="en-US" sz="3200" i="1" kern="0" dirty="0">
                <a:solidFill>
                  <a:prstClr val="black"/>
                </a:solidFill>
              </a:rPr>
              <a:t> </a:t>
            </a:r>
            <a:r>
              <a:rPr lang="en-US" sz="3200" i="1" kern="0" dirty="0" err="1">
                <a:solidFill>
                  <a:prstClr val="black"/>
                </a:solidFill>
              </a:rPr>
              <a:t>oneidensis</a:t>
            </a:r>
            <a:r>
              <a:rPr lang="en-US" sz="3200" i="1" kern="0" dirty="0">
                <a:solidFill>
                  <a:prstClr val="black"/>
                </a:solidFill>
              </a:rPr>
              <a:t> </a:t>
            </a:r>
            <a:r>
              <a:rPr lang="en-US" sz="3200" kern="0" dirty="0">
                <a:solidFill>
                  <a:prstClr val="black"/>
                </a:solidFill>
              </a:rPr>
              <a:t>MR-1 and </a:t>
            </a:r>
            <a:r>
              <a:rPr lang="en-US" sz="3200" i="1" kern="0" dirty="0">
                <a:solidFill>
                  <a:prstClr val="black"/>
                </a:solidFill>
              </a:rPr>
              <a:t>E. coli </a:t>
            </a:r>
            <a:r>
              <a:rPr lang="en-US" sz="3200" kern="0" dirty="0" err="1">
                <a:solidFill>
                  <a:prstClr val="black"/>
                </a:solidFill>
              </a:rPr>
              <a:t>Nissle</a:t>
            </a:r>
            <a:r>
              <a:rPr lang="en-US" sz="3200" kern="0" dirty="0">
                <a:solidFill>
                  <a:prstClr val="black"/>
                </a:solidFill>
              </a:rPr>
              <a:t>.</a:t>
            </a: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1">
            <a:extLst>
              <a:ext uri="{28A0092B-C50C-407E-A947-70E740481C1C}">
                <a14:useLocalDpi xmlns:a14="http://schemas.microsoft.com/office/drawing/2010/main" val="0"/>
              </a:ext>
            </a:extLst>
          </a:blip>
          <a:srcRect l="82804" b="44697"/>
          <a:stretch/>
        </p:blipFill>
        <p:spPr>
          <a:xfrm>
            <a:off x="30543502" y="6071246"/>
            <a:ext cx="1346939" cy="5868274"/>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1">
            <a:extLst>
              <a:ext uri="{28A0092B-C50C-407E-A947-70E740481C1C}">
                <a14:useLocalDpi xmlns:a14="http://schemas.microsoft.com/office/drawing/2010/main" val="0"/>
              </a:ext>
            </a:extLst>
          </a:blip>
          <a:srcRect l="5736" t="-1" r="17263" b="48770"/>
          <a:stretch/>
        </p:blipFill>
        <p:spPr>
          <a:xfrm>
            <a:off x="25685203" y="5836875"/>
            <a:ext cx="4690376" cy="5953787"/>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4100786" y="21595429"/>
            <a:ext cx="4433416" cy="830997"/>
          </a:xfrm>
          <a:prstGeom prst="rect">
            <a:avLst/>
          </a:prstGeom>
          <a:noFill/>
        </p:spPr>
        <p:txBody>
          <a:bodyPr wrap="square" rtlCol="0">
            <a:spAutoFit/>
          </a:bodyPr>
          <a:lstStyle/>
          <a:p>
            <a:r>
              <a:rPr lang="en-US" sz="48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4207744" y="22522951"/>
            <a:ext cx="20421600" cy="1815882"/>
          </a:xfrm>
          <a:prstGeom prst="rect">
            <a:avLst/>
          </a:prstGeom>
          <a:noFill/>
        </p:spPr>
        <p:txBody>
          <a:bodyPr wrap="square" rtlCol="0">
            <a:spAutoFit/>
          </a:bodyPr>
          <a:lstStyle/>
          <a:p>
            <a:pPr marL="304795" indent="-304795">
              <a:buFont typeface="+mj-lt"/>
              <a:buAutoNum type="arabicPeriod"/>
            </a:pPr>
            <a:r>
              <a:rPr lang="en-US" sz="1600" dirty="0"/>
              <a:t>Rivas, Germán et al. (2016) Macromolecular Crowding </a:t>
            </a:r>
            <a:r>
              <a:rPr lang="en-US" sz="1600" i="1" dirty="0"/>
              <a:t>In Vitro</a:t>
            </a:r>
            <a:r>
              <a:rPr lang="en-US" sz="1600" dirty="0"/>
              <a:t>, </a:t>
            </a:r>
            <a:r>
              <a:rPr lang="en-US" sz="1600" i="1" dirty="0"/>
              <a:t>In Vivo</a:t>
            </a:r>
            <a:r>
              <a:rPr lang="en-US" sz="1600" dirty="0"/>
              <a:t>, and In Between. </a:t>
            </a:r>
            <a:r>
              <a:rPr lang="en-US" sz="1600" i="1" dirty="0"/>
              <a:t>Trends in Biochemical Sciences </a:t>
            </a:r>
            <a:r>
              <a:rPr lang="en-US" sz="1600" dirty="0"/>
              <a:t>, Volume 41 , Issue 11 , 970 – 981</a:t>
            </a:r>
          </a:p>
          <a:p>
            <a:pPr marL="304795" indent="-304795">
              <a:buFont typeface="+mj-lt"/>
              <a:buAutoNum type="arabicPeriod"/>
            </a:pPr>
            <a:r>
              <a:rPr lang="en-US" sz="1600" dirty="0"/>
              <a:t>Jewett, M. C., Miller, M. L., Chen, Y., &amp; Swartz, J. R. (2009). Continued protein synthesis at low [ATP] and [GTP] enables cell adaptation during energy limitation. </a:t>
            </a:r>
            <a:r>
              <a:rPr lang="en-US" sz="1600" i="1" dirty="0"/>
              <a:t>Journal of Bacteriology</a:t>
            </a:r>
            <a:r>
              <a:rPr lang="en-US" sz="1600" dirty="0"/>
              <a:t>, </a:t>
            </a:r>
            <a:r>
              <a:rPr lang="en-US" sz="1600" i="1" dirty="0"/>
              <a:t>191</a:t>
            </a:r>
            <a:r>
              <a:rPr lang="en-US" sz="1600" dirty="0"/>
              <a:t>(3), 1083–91. https://</a:t>
            </a:r>
            <a:r>
              <a:rPr lang="en-US" sz="1600" dirty="0" err="1"/>
              <a:t>doi.org</a:t>
            </a:r>
            <a:r>
              <a:rPr lang="en-US" sz="1600" dirty="0"/>
              <a:t>/10.1128/JB.00852-08</a:t>
            </a:r>
          </a:p>
          <a:p>
            <a:pPr marL="304795" indent="-304795">
              <a:buFont typeface="+mj-lt"/>
              <a:buAutoNum type="arabicPeriod"/>
            </a:pPr>
            <a:r>
              <a:rPr lang="en-US" sz="1600" dirty="0"/>
              <a:t>Wang, L., &amp; </a:t>
            </a:r>
            <a:r>
              <a:rPr lang="en-US" sz="1600" dirty="0" err="1"/>
              <a:t>Maranas</a:t>
            </a:r>
            <a:r>
              <a:rPr lang="en-US" sz="1600" dirty="0"/>
              <a:t>, C. (2017). </a:t>
            </a:r>
            <a:r>
              <a:rPr lang="en-US" sz="1600" dirty="0" err="1"/>
              <a:t>MinGenome</a:t>
            </a:r>
            <a:r>
              <a:rPr lang="en-US" sz="1600" dirty="0"/>
              <a:t>: An in silico top-down approach for the synthesis of minimized genomes. </a:t>
            </a:r>
            <a:r>
              <a:rPr lang="en-US" sz="1600" i="1" dirty="0"/>
              <a:t>ACS Synthetic Biology</a:t>
            </a:r>
            <a:r>
              <a:rPr lang="en-US" sz="1600" dirty="0"/>
              <a:t>, acssynbio.7b00296. </a:t>
            </a:r>
            <a:r>
              <a:rPr lang="en-US" sz="1600" dirty="0">
                <a:hlinkClick r:id="rId12"/>
              </a:rPr>
              <a:t>https://doi.org/10.1021/acssynbio.7b00296</a:t>
            </a:r>
            <a:endParaRPr lang="en-US" sz="1600" dirty="0"/>
          </a:p>
          <a:p>
            <a:pPr marL="304795" indent="-304795">
              <a:buFont typeface="+mj-lt"/>
              <a:buAutoNum type="arabicPeriod"/>
            </a:pPr>
            <a:r>
              <a:rPr lang="en-US" sz="1600" dirty="0"/>
              <a:t>KHK Collection </a:t>
            </a:r>
            <a:r>
              <a:rPr lang="en-US" sz="1600" dirty="0">
                <a:hlinkClick r:id="rId13"/>
              </a:rPr>
              <a:t>https://shigen.nig.ac.jp/ecoli/strain/</a:t>
            </a:r>
            <a:endParaRPr lang="en-US" sz="1600" dirty="0"/>
          </a:p>
          <a:p>
            <a:pPr marL="304795" indent="-304795">
              <a:buFont typeface="+mj-lt"/>
              <a:buAutoNum type="arabicPeriod"/>
            </a:pPr>
            <a:r>
              <a:rPr lang="en-US" sz="1600" dirty="0"/>
              <a:t>Schmidt, A., </a:t>
            </a:r>
            <a:r>
              <a:rPr lang="en-US" sz="1600" dirty="0" err="1"/>
              <a:t>Kochanowski</a:t>
            </a:r>
            <a:r>
              <a:rPr lang="en-US" sz="1600" dirty="0"/>
              <a:t>, K., </a:t>
            </a:r>
            <a:r>
              <a:rPr lang="en-US" sz="1600" dirty="0" err="1"/>
              <a:t>Vedelaar</a:t>
            </a:r>
            <a:r>
              <a:rPr lang="en-US" sz="1600" dirty="0"/>
              <a:t>, S., </a:t>
            </a:r>
            <a:r>
              <a:rPr lang="en-US" sz="1600" dirty="0" err="1"/>
              <a:t>Ahrné</a:t>
            </a:r>
            <a:r>
              <a:rPr lang="en-US" sz="1600" dirty="0"/>
              <a:t>, E., </a:t>
            </a:r>
            <a:r>
              <a:rPr lang="en-US" sz="1600" dirty="0" err="1"/>
              <a:t>Volkmer</a:t>
            </a:r>
            <a:r>
              <a:rPr lang="en-US" sz="1600" dirty="0"/>
              <a:t>, B., </a:t>
            </a:r>
            <a:r>
              <a:rPr lang="en-US" sz="1600" dirty="0" err="1"/>
              <a:t>Callipo</a:t>
            </a:r>
            <a:r>
              <a:rPr lang="en-US" sz="1600" dirty="0"/>
              <a:t>, L., … Heinemann, M. (2016). The quantitative and condition-dependent Escherichia coli proteome. </a:t>
            </a:r>
            <a:r>
              <a:rPr lang="en-US" sz="1600" i="1" dirty="0"/>
              <a:t>Nature Biotechnology</a:t>
            </a:r>
            <a:r>
              <a:rPr lang="en-US" sz="1600" dirty="0"/>
              <a:t>, </a:t>
            </a:r>
            <a:r>
              <a:rPr lang="en-US" sz="1600" i="1" dirty="0"/>
              <a:t>34</a:t>
            </a:r>
            <a:r>
              <a:rPr lang="en-US" sz="1600" dirty="0"/>
              <a:t>(1), 104–110. </a:t>
            </a:r>
            <a:r>
              <a:rPr lang="en-US" sz="1600" dirty="0">
                <a:hlinkClick r:id="rId14"/>
              </a:rPr>
              <a:t>https://doi.org/10.1038/nbt.3418</a:t>
            </a:r>
            <a:endParaRPr lang="en-US" sz="1600" dirty="0"/>
          </a:p>
          <a:p>
            <a:pPr marL="609591" indent="-609591">
              <a:buFont typeface="Arial" panose="020B0604020202020204" pitchFamily="34" charset="0"/>
              <a:buChar char="•"/>
            </a:pPr>
            <a:endParaRPr lang="en-US" sz="16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5">
            <a:extLst>
              <a:ext uri="{28A0092B-C50C-407E-A947-70E740481C1C}">
                <a14:useLocalDpi xmlns:a14="http://schemas.microsoft.com/office/drawing/2010/main" val="0"/>
              </a:ext>
            </a:extLst>
          </a:blip>
          <a:srcRect b="62345"/>
          <a:stretch/>
        </p:blipFill>
        <p:spPr>
          <a:xfrm>
            <a:off x="101600" y="14817205"/>
            <a:ext cx="9534866" cy="4080396"/>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3">
            <a:extLst>
              <a:ext uri="{28A0092B-C50C-407E-A947-70E740481C1C}">
                <a14:useLocalDpi xmlns:a14="http://schemas.microsoft.com/office/drawing/2010/main" val="0"/>
              </a:ext>
            </a:extLst>
          </a:blip>
          <a:srcRect l="-304" t="29634" r="34154" b="32506"/>
          <a:stretch/>
        </p:blipFill>
        <p:spPr>
          <a:xfrm>
            <a:off x="65151" y="21569291"/>
            <a:ext cx="7046849" cy="271311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3">
            <a:extLst>
              <a:ext uri="{28A0092B-C50C-407E-A947-70E740481C1C}">
                <a14:useLocalDpi xmlns:a14="http://schemas.microsoft.com/office/drawing/2010/main" val="0"/>
              </a:ext>
            </a:extLst>
          </a:blip>
          <a:srcRect l="720" t="65625" r="30887" b="1089"/>
          <a:stretch/>
        </p:blipFill>
        <p:spPr>
          <a:xfrm>
            <a:off x="6908801" y="21540845"/>
            <a:ext cx="6970781" cy="2282211"/>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5">
            <a:extLst>
              <a:ext uri="{28A0092B-C50C-407E-A947-70E740481C1C}">
                <a14:useLocalDpi xmlns:a14="http://schemas.microsoft.com/office/drawing/2010/main" val="0"/>
              </a:ext>
            </a:extLst>
          </a:blip>
          <a:srcRect l="57" t="37541" r="88069" b="48179"/>
          <a:stretch/>
        </p:blipFill>
        <p:spPr>
          <a:xfrm>
            <a:off x="9563544" y="17066629"/>
            <a:ext cx="1260564" cy="1722827"/>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5">
            <a:extLst>
              <a:ext uri="{28A0092B-C50C-407E-A947-70E740481C1C}">
                <a14:useLocalDpi xmlns:a14="http://schemas.microsoft.com/office/drawing/2010/main" val="0"/>
              </a:ext>
            </a:extLst>
          </a:blip>
          <a:srcRect l="41099" t="37541" r="37464" b="42129"/>
          <a:stretch/>
        </p:blipFill>
        <p:spPr>
          <a:xfrm>
            <a:off x="10790286" y="16452023"/>
            <a:ext cx="2275830" cy="2452754"/>
          </a:xfrm>
          <a:prstGeom prst="rect">
            <a:avLst/>
          </a:prstGeom>
        </p:spPr>
      </p:pic>
      <p:pic>
        <p:nvPicPr>
          <p:cNvPr id="3" name="Picture 2">
            <a:extLst>
              <a:ext uri="{FF2B5EF4-FFF2-40B4-BE49-F238E27FC236}">
                <a16:creationId xmlns:a16="http://schemas.microsoft.com/office/drawing/2014/main" id="{31799DAE-6756-DC4F-8DB8-19C0FAFB5344}"/>
              </a:ext>
            </a:extLst>
          </p:cNvPr>
          <p:cNvPicPr>
            <a:picLocks noChangeAspect="1"/>
          </p:cNvPicPr>
          <p:nvPr/>
        </p:nvPicPr>
        <p:blipFill>
          <a:blip r:embed="rId16"/>
          <a:stretch>
            <a:fillRect/>
          </a:stretch>
        </p:blipFill>
        <p:spPr>
          <a:xfrm>
            <a:off x="3362875" y="15973705"/>
            <a:ext cx="3541915" cy="899534"/>
          </a:xfrm>
          <a:prstGeom prst="rect">
            <a:avLst/>
          </a:prstGeom>
        </p:spPr>
      </p:pic>
      <p:grpSp>
        <p:nvGrpSpPr>
          <p:cNvPr id="39" name="Group 38">
            <a:extLst>
              <a:ext uri="{FF2B5EF4-FFF2-40B4-BE49-F238E27FC236}">
                <a16:creationId xmlns:a16="http://schemas.microsoft.com/office/drawing/2014/main" id="{1E78260A-5AA7-9F44-A2E3-D40E5C964320}"/>
              </a:ext>
            </a:extLst>
          </p:cNvPr>
          <p:cNvGrpSpPr/>
          <p:nvPr/>
        </p:nvGrpSpPr>
        <p:grpSpPr>
          <a:xfrm>
            <a:off x="4031850" y="25322217"/>
            <a:ext cx="31387475" cy="2055686"/>
            <a:chOff x="3991416" y="15240004"/>
            <a:chExt cx="24066187" cy="1173161"/>
          </a:xfrm>
        </p:grpSpPr>
        <p:grpSp>
          <p:nvGrpSpPr>
            <p:cNvPr id="40" name="Group 39">
              <a:extLst>
                <a:ext uri="{FF2B5EF4-FFF2-40B4-BE49-F238E27FC236}">
                  <a16:creationId xmlns:a16="http://schemas.microsoft.com/office/drawing/2014/main" id="{5554CC61-5BBB-E842-9C41-B3ADCA92334B}"/>
                </a:ext>
              </a:extLst>
            </p:cNvPr>
            <p:cNvGrpSpPr/>
            <p:nvPr/>
          </p:nvGrpSpPr>
          <p:grpSpPr>
            <a:xfrm>
              <a:off x="3991416" y="15240004"/>
              <a:ext cx="24066187" cy="1173161"/>
              <a:chOff x="8405316" y="15196013"/>
              <a:chExt cx="24066187" cy="1173161"/>
            </a:xfrm>
          </p:grpSpPr>
          <p:grpSp>
            <p:nvGrpSpPr>
              <p:cNvPr id="47" name="Group 46">
                <a:extLst>
                  <a:ext uri="{FF2B5EF4-FFF2-40B4-BE49-F238E27FC236}">
                    <a16:creationId xmlns:a16="http://schemas.microsoft.com/office/drawing/2014/main" id="{17EC31F8-4962-D54B-8155-6212D216F78D}"/>
                  </a:ext>
                </a:extLst>
              </p:cNvPr>
              <p:cNvGrpSpPr/>
              <p:nvPr/>
            </p:nvGrpSpPr>
            <p:grpSpPr>
              <a:xfrm>
                <a:off x="8405318" y="15196013"/>
                <a:ext cx="24066185" cy="1173161"/>
                <a:chOff x="4366716" y="10134604"/>
                <a:chExt cx="24066185" cy="1173161"/>
              </a:xfrm>
            </p:grpSpPr>
            <p:grpSp>
              <p:nvGrpSpPr>
                <p:cNvPr id="58" name="Group 57">
                  <a:extLst>
                    <a:ext uri="{FF2B5EF4-FFF2-40B4-BE49-F238E27FC236}">
                      <a16:creationId xmlns:a16="http://schemas.microsoft.com/office/drawing/2014/main" id="{9A413B86-ED9D-EC41-B704-70F4694CF9D3}"/>
                    </a:ext>
                  </a:extLst>
                </p:cNvPr>
                <p:cNvGrpSpPr/>
                <p:nvPr/>
              </p:nvGrpSpPr>
              <p:grpSpPr>
                <a:xfrm>
                  <a:off x="4366716" y="10134604"/>
                  <a:ext cx="24066185" cy="1173161"/>
                  <a:chOff x="32285999" y="10773956"/>
                  <a:chExt cx="17217139" cy="1836251"/>
                </a:xfrm>
              </p:grpSpPr>
              <p:sp>
                <p:nvSpPr>
                  <p:cNvPr id="64" name="Round Same Side Corner Rectangle 63">
                    <a:extLst>
                      <a:ext uri="{FF2B5EF4-FFF2-40B4-BE49-F238E27FC236}">
                        <a16:creationId xmlns:a16="http://schemas.microsoft.com/office/drawing/2014/main" id="{0F393B73-F00B-F14F-BC25-B5D8188E1785}"/>
                      </a:ext>
                    </a:extLst>
                  </p:cNvPr>
                  <p:cNvSpPr/>
                  <p:nvPr/>
                </p:nvSpPr>
                <p:spPr>
                  <a:xfrm rot="16200000">
                    <a:off x="39976443" y="3083512"/>
                    <a:ext cx="1836251" cy="17217139"/>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BA8C9F1-EC39-1F45-9D02-0ADD08E08D83}"/>
                      </a:ext>
                    </a:extLst>
                  </p:cNvPr>
                  <p:cNvSpPr txBox="1"/>
                  <p:nvPr/>
                </p:nvSpPr>
                <p:spPr>
                  <a:xfrm>
                    <a:off x="38684855" y="11103329"/>
                    <a:ext cx="2455907" cy="1205157"/>
                  </a:xfrm>
                  <a:prstGeom prst="rect">
                    <a:avLst/>
                  </a:prstGeom>
                  <a:noFill/>
                </p:spPr>
                <p:txBody>
                  <a:bodyPr wrap="square" lIns="0" tIns="0" rIns="0" bIns="0" rtlCol="0">
                    <a:spAutoFit/>
                  </a:bodyPr>
                  <a:lstStyle/>
                  <a:p>
                    <a:r>
                      <a:rPr lang="en-US" sz="4200" b="1" dirty="0">
                        <a:solidFill>
                          <a:srgbClr val="D57500"/>
                        </a:solidFill>
                        <a:latin typeface="Arial"/>
                        <a:cs typeface="Arial"/>
                      </a:rPr>
                      <a:t>ABOUT</a:t>
                    </a:r>
                    <a:endParaRPr lang="en-US" sz="3100" b="1" dirty="0">
                      <a:solidFill>
                        <a:srgbClr val="D57500"/>
                      </a:solidFill>
                      <a:latin typeface="Arial"/>
                      <a:cs typeface="Arial"/>
                    </a:endParaRPr>
                  </a:p>
                  <a:p>
                    <a:r>
                      <a:rPr lang="en-US" sz="3100" b="1" dirty="0">
                        <a:solidFill>
                          <a:srgbClr val="707276"/>
                        </a:solidFill>
                        <a:latin typeface="Arial"/>
                        <a:cs typeface="Arial"/>
                      </a:rPr>
                      <a:t>Pacific Northwest</a:t>
                    </a:r>
                  </a:p>
                  <a:p>
                    <a:r>
                      <a:rPr lang="en-US" sz="3100" b="1" dirty="0">
                        <a:solidFill>
                          <a:srgbClr val="707276"/>
                        </a:solidFill>
                        <a:latin typeface="Arial"/>
                        <a:cs typeface="Arial"/>
                      </a:rPr>
                      <a:t>National Laboratory</a:t>
                    </a:r>
                  </a:p>
                </p:txBody>
              </p:sp>
            </p:grpSp>
            <p:sp>
              <p:nvSpPr>
                <p:cNvPr id="59" name="TextBox 58">
                  <a:extLst>
                    <a:ext uri="{FF2B5EF4-FFF2-40B4-BE49-F238E27FC236}">
                      <a16:creationId xmlns:a16="http://schemas.microsoft.com/office/drawing/2014/main" id="{BFD5499A-16A4-AE45-B3B4-F9B850C36824}"/>
                    </a:ext>
                  </a:extLst>
                </p:cNvPr>
                <p:cNvSpPr txBox="1"/>
                <p:nvPr/>
              </p:nvSpPr>
              <p:spPr>
                <a:xfrm>
                  <a:off x="16488441" y="10277549"/>
                  <a:ext cx="8064861" cy="854885"/>
                </a:xfrm>
                <a:prstGeom prst="rect">
                  <a:avLst/>
                </a:prstGeom>
                <a:noFill/>
              </p:spPr>
              <p:txBody>
                <a:bodyPr wrap="square" lIns="0" tIns="0" rIns="0" bIns="0" rtlCol="0">
                  <a:noAutofit/>
                </a:bodyPr>
                <a:lstStyle/>
                <a:p>
                  <a:pPr algn="just"/>
                  <a:r>
                    <a:rPr lang="en-US" sz="2100" dirty="0">
                      <a:solidFill>
                        <a:srgbClr val="707276"/>
                      </a:solidFill>
                      <a:latin typeface="Calibri" charset="0"/>
                      <a:ea typeface="Calibri" charset="0"/>
                      <a:cs typeface="Calibri" charset="0"/>
                    </a:rPr>
                    <a:t>The Pacific Northwest National Laboratory, located in southeastern Washington State, is a U.S. Department of Energy Office of Science laboratory that solves complex problems in energy, national security, and the environment, and advances scientific frontiers in the chemical, biological, materials, environmental, and computational sciences. The Laboratory has been managed by Ohio-based Battelle since 1965. </a:t>
                  </a:r>
                </a:p>
              </p:txBody>
            </p:sp>
          </p:grpSp>
          <p:sp>
            <p:nvSpPr>
              <p:cNvPr id="50" name="Rectangle 49">
                <a:extLst>
                  <a:ext uri="{FF2B5EF4-FFF2-40B4-BE49-F238E27FC236}">
                    <a16:creationId xmlns:a16="http://schemas.microsoft.com/office/drawing/2014/main" id="{3ECE7D3A-6CF3-B242-B556-729794C46A0F}"/>
                  </a:ext>
                </a:extLst>
              </p:cNvPr>
              <p:cNvSpPr/>
              <p:nvPr/>
            </p:nvSpPr>
            <p:spPr>
              <a:xfrm>
                <a:off x="10447751" y="15303944"/>
                <a:ext cx="4954939" cy="849293"/>
              </a:xfrm>
              <a:prstGeom prst="rect">
                <a:avLst/>
              </a:prstGeom>
              <a:noFill/>
            </p:spPr>
            <p:txBody>
              <a:bodyPr wrap="square">
                <a:spAutoFit/>
              </a:bodyPr>
              <a:lstStyle/>
              <a:p>
                <a:pPr algn="just">
                  <a:lnSpc>
                    <a:spcPct val="110000"/>
                  </a:lnSpc>
                </a:pPr>
                <a:r>
                  <a:rPr lang="en-US" sz="2200" dirty="0">
                    <a:solidFill>
                      <a:schemeClr val="tx1">
                        <a:lumMod val="65000"/>
                        <a:lumOff val="35000"/>
                      </a:schemeClr>
                    </a:solidFill>
                  </a:rPr>
                  <a:t>This research was supported the by the Synthetic Biology (SYNBIO) Laboratory Directed Research and Development agile investment at PNNL. Computational Biology and Bioinformatics Group, Pacific Northwest National Laboratory, Richland WA 99352. </a:t>
                </a:r>
              </a:p>
            </p:txBody>
          </p:sp>
          <p:sp>
            <p:nvSpPr>
              <p:cNvPr id="57" name="TextBox 56">
                <a:extLst>
                  <a:ext uri="{FF2B5EF4-FFF2-40B4-BE49-F238E27FC236}">
                    <a16:creationId xmlns:a16="http://schemas.microsoft.com/office/drawing/2014/main" id="{568A2345-B5D1-8246-9602-32C589E3AF55}"/>
                  </a:ext>
                </a:extLst>
              </p:cNvPr>
              <p:cNvSpPr txBox="1"/>
              <p:nvPr/>
            </p:nvSpPr>
            <p:spPr>
              <a:xfrm>
                <a:off x="8405316" y="15398561"/>
                <a:ext cx="4084870" cy="621892"/>
              </a:xfrm>
              <a:prstGeom prst="rect">
                <a:avLst/>
              </a:prstGeom>
              <a:noFill/>
            </p:spPr>
            <p:txBody>
              <a:bodyPr wrap="square" lIns="0" tIns="0" rIns="0" bIns="0" rtlCol="0">
                <a:spAutoFit/>
              </a:bodyPr>
              <a:lstStyle/>
              <a:p>
                <a:r>
                  <a:rPr lang="en-US" sz="4200" b="1" dirty="0" err="1">
                    <a:solidFill>
                      <a:srgbClr val="D57500"/>
                    </a:solidFill>
                    <a:latin typeface="Arial"/>
                    <a:cs typeface="Arial"/>
                  </a:rPr>
                  <a:t>Acknowle</a:t>
                </a:r>
                <a:endParaRPr lang="en-US" sz="4200" b="1" dirty="0">
                  <a:solidFill>
                    <a:srgbClr val="D57500"/>
                  </a:solidFill>
                  <a:latin typeface="Arial"/>
                  <a:cs typeface="Arial"/>
                </a:endParaRPr>
              </a:p>
              <a:p>
                <a:r>
                  <a:rPr lang="en-US" sz="4200" b="1" dirty="0" err="1">
                    <a:solidFill>
                      <a:srgbClr val="D57500"/>
                    </a:solidFill>
                    <a:latin typeface="Arial"/>
                    <a:cs typeface="Arial"/>
                  </a:rPr>
                  <a:t>dgments</a:t>
                </a:r>
                <a:endParaRPr lang="en-US" sz="3100" b="1" dirty="0">
                  <a:solidFill>
                    <a:srgbClr val="D57500"/>
                  </a:solidFill>
                  <a:latin typeface="Arial"/>
                  <a:cs typeface="Arial"/>
                </a:endParaRPr>
              </a:p>
            </p:txBody>
          </p:sp>
        </p:grpSp>
        <p:sp>
          <p:nvSpPr>
            <p:cNvPr id="46" name="Rectangle 45">
              <a:extLst>
                <a:ext uri="{FF2B5EF4-FFF2-40B4-BE49-F238E27FC236}">
                  <a16:creationId xmlns:a16="http://schemas.microsoft.com/office/drawing/2014/main" id="{F2AA15DC-5032-7547-A804-4D80564985E8}"/>
                </a:ext>
              </a:extLst>
            </p:cNvPr>
            <p:cNvSpPr/>
            <p:nvPr/>
          </p:nvSpPr>
          <p:spPr>
            <a:xfrm>
              <a:off x="24376243" y="15341661"/>
              <a:ext cx="3648343" cy="989175"/>
            </a:xfrm>
            <a:prstGeom prst="rect">
              <a:avLst/>
            </a:prstGeom>
            <a:noFill/>
          </p:spPr>
          <p:txBody>
            <a:bodyPr wrap="square">
              <a:spAutoFit/>
            </a:bodyPr>
            <a:lstStyle/>
            <a:p>
              <a:pPr>
                <a:lnSpc>
                  <a:spcPct val="110000"/>
                </a:lnSpc>
              </a:pPr>
              <a:r>
                <a:rPr lang="en-US" sz="2000" b="1" dirty="0">
                  <a:solidFill>
                    <a:srgbClr val="D57500"/>
                  </a:solidFill>
                  <a:latin typeface="Arial"/>
                  <a:cs typeface="Arial"/>
                </a:rPr>
                <a:t>Neeraj Kumar </a:t>
              </a:r>
            </a:p>
            <a:p>
              <a:pPr>
                <a:lnSpc>
                  <a:spcPct val="110000"/>
                </a:lnSpc>
              </a:pPr>
              <a:r>
                <a:rPr lang="en-US" sz="1900" dirty="0">
                  <a:solidFill>
                    <a:srgbClr val="707276"/>
                  </a:solidFill>
                  <a:latin typeface="Arial"/>
                  <a:cs typeface="Arial"/>
                </a:rPr>
                <a:t>Pacific </a:t>
              </a:r>
              <a:r>
                <a:rPr lang="en-US" sz="2100" dirty="0">
                  <a:solidFill>
                    <a:srgbClr val="707276"/>
                  </a:solidFill>
                  <a:latin typeface="Arial"/>
                  <a:cs typeface="Arial"/>
                </a:rPr>
                <a:t>Northwest</a:t>
              </a:r>
              <a:r>
                <a:rPr lang="en-US" sz="1900" dirty="0">
                  <a:solidFill>
                    <a:srgbClr val="707276"/>
                  </a:solidFill>
                  <a:latin typeface="Arial"/>
                  <a:cs typeface="Arial"/>
                </a:rPr>
                <a:t> National Laboratory</a:t>
              </a:r>
            </a:p>
            <a:p>
              <a:pPr>
                <a:lnSpc>
                  <a:spcPct val="110000"/>
                </a:lnSpc>
              </a:pPr>
              <a:r>
                <a:rPr lang="en-US" sz="1900" dirty="0">
                  <a:solidFill>
                    <a:srgbClr val="707276"/>
                  </a:solidFill>
                  <a:latin typeface="Arial"/>
                  <a:cs typeface="Arial"/>
                </a:rPr>
                <a:t>Richland, WA 99352</a:t>
              </a:r>
            </a:p>
            <a:p>
              <a:pPr>
                <a:lnSpc>
                  <a:spcPct val="110000"/>
                </a:lnSpc>
              </a:pPr>
              <a:r>
                <a:rPr lang="en-US" sz="1900" dirty="0">
                  <a:solidFill>
                    <a:srgbClr val="707276"/>
                  </a:solidFill>
                  <a:latin typeface="Arial"/>
                  <a:cs typeface="Arial"/>
                </a:rPr>
                <a:t>(509) 372-6902</a:t>
              </a:r>
            </a:p>
            <a:p>
              <a:pPr>
                <a:lnSpc>
                  <a:spcPct val="110000"/>
                </a:lnSpc>
              </a:pPr>
              <a:r>
                <a:rPr lang="en-US" sz="1900" dirty="0">
                  <a:solidFill>
                    <a:srgbClr val="707276"/>
                  </a:solidFill>
                  <a:latin typeface="Arial"/>
                  <a:cs typeface="Arial"/>
                  <a:hlinkClick r:id="rId17"/>
                </a:rPr>
                <a:t>Neeraj.kumar@pnnl.gov</a:t>
              </a:r>
              <a:r>
                <a:rPr lang="en-US" sz="1900" dirty="0">
                  <a:solidFill>
                    <a:srgbClr val="707276"/>
                  </a:solidFill>
                  <a:latin typeface="Arial"/>
                  <a:cs typeface="Arial"/>
                </a:rPr>
                <a:t>	</a:t>
              </a:r>
              <a:endParaRPr lang="en-US" sz="1900" dirty="0"/>
            </a:p>
          </p:txBody>
        </p:sp>
      </p:grpSp>
      <p:pic>
        <p:nvPicPr>
          <p:cNvPr id="66" name="Picture 65">
            <a:extLst>
              <a:ext uri="{FF2B5EF4-FFF2-40B4-BE49-F238E27FC236}">
                <a16:creationId xmlns:a16="http://schemas.microsoft.com/office/drawing/2014/main" id="{4C076B2B-8B13-2046-8F02-B18D2C80F23D}"/>
              </a:ext>
            </a:extLst>
          </p:cNvPr>
          <p:cNvPicPr>
            <a:picLocks noChangeAspect="1"/>
          </p:cNvPicPr>
          <p:nvPr/>
        </p:nvPicPr>
        <p:blipFill>
          <a:blip r:embed="rId18"/>
          <a:stretch>
            <a:fillRect/>
          </a:stretch>
        </p:blipFill>
        <p:spPr>
          <a:xfrm>
            <a:off x="13247905" y="25726661"/>
            <a:ext cx="2137920" cy="143105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2582</TotalTime>
  <Words>799</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84</cp:revision>
  <cp:lastPrinted>2019-06-17T21:06:45Z</cp:lastPrinted>
  <dcterms:created xsi:type="dcterms:W3CDTF">2012-11-30T02:20:55Z</dcterms:created>
  <dcterms:modified xsi:type="dcterms:W3CDTF">2019-06-19T01:42:58Z</dcterms:modified>
</cp:coreProperties>
</file>